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26.jpg" ContentType="image/jpg"/>
  <Override PartName="/ppt/notesSlides/notesSlide16.xml" ContentType="application/vnd.openxmlformats-officedocument.presentationml.notesSlide+xml"/>
  <Override PartName="/ppt/media/image27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32.jpg" ContentType="image/jp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61" r:id="rId3"/>
    <p:sldId id="282" r:id="rId4"/>
    <p:sldId id="345" r:id="rId5"/>
    <p:sldId id="283" r:id="rId6"/>
    <p:sldId id="260" r:id="rId7"/>
    <p:sldId id="285" r:id="rId8"/>
    <p:sldId id="331" r:id="rId9"/>
    <p:sldId id="334" r:id="rId10"/>
    <p:sldId id="325" r:id="rId11"/>
    <p:sldId id="339" r:id="rId12"/>
    <p:sldId id="341" r:id="rId13"/>
    <p:sldId id="343" r:id="rId14"/>
    <p:sldId id="332" r:id="rId15"/>
    <p:sldId id="320" r:id="rId16"/>
    <p:sldId id="335" r:id="rId17"/>
    <p:sldId id="287" r:id="rId18"/>
    <p:sldId id="290" r:id="rId19"/>
    <p:sldId id="295" r:id="rId20"/>
    <p:sldId id="299" r:id="rId21"/>
    <p:sldId id="304" r:id="rId22"/>
    <p:sldId id="315" r:id="rId23"/>
    <p:sldId id="317" r:id="rId24"/>
    <p:sldId id="333" r:id="rId25"/>
    <p:sldId id="281" r:id="rId26"/>
    <p:sldId id="330" r:id="rId2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6" autoAdjust="0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63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1-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22959"/>
            <a:ext cx="4923692" cy="328308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17720" y="525"/>
            <a:ext cx="4572000" cy="514350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4572000" y="731520"/>
            <a:ext cx="36576" cy="36576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846320" y="8229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800600" y="7315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Evolución Ideológica de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800600" y="1349558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Mario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4846320" y="1932195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Vargas Llosa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4800600" y="2732179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 autoritarismo colectivista al liberalismo individual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846320" y="3749040"/>
            <a:ext cx="548640" cy="1828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62146" y="3745795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Jason Bradley Williamson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6C7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Miami University  ·  Oxford, Ohio  ·  2026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846320" y="4480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97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Carlos Ortiz, Advisor</a:t>
            </a:r>
            <a:endParaRPr lang="en-US" sz="900" dirty="0"/>
          </a:p>
          <a:p>
            <a:pPr marL="0" indent="0">
              <a:buNone/>
            </a:pPr>
            <a:r>
              <a:rPr lang="en-US" sz="900" i="1" dirty="0">
                <a:solidFill>
                  <a:srgbClr val="C97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José Domínguez Búrdalo  ·  Dr. Kelly Ferguson  ·  Readers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0000" dirty="0"/>
          </a:p>
        </p:txBody>
      </p:sp>
      <p:sp>
        <p:nvSpPr>
          <p:cNvPr id="3" name="Text 1"/>
          <p:cNvSpPr/>
          <p:nvPr/>
        </p:nvSpPr>
        <p:spPr>
          <a:xfrm>
            <a:off x="1371600" y="822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0" dirty="0">
                <a:solidFill>
                  <a:srgbClr val="3BA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LA INFLUENCIA DETRÁS DE LA OBRA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4400" y="1965960"/>
            <a:ext cx="7315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escritor "comprometido" sabe que la palabra es acción: sabe que revelar es cambiar y que no es posible revelar sin proponerse el cambio. El hombre es el ser frente al que ningún ser puede mantener la neutralidad; ni el mismo Dios.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114800" y="4023360"/>
            <a:ext cx="91440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Jean-Paul Sartre, ¿Qué es la literatura?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pp. 60–61  ·  La obra que Vargas Llosa leyó en París mientras escribía La ciudad y los perros</a:t>
            </a:r>
            <a:endParaRPr lang="en-US" sz="900" dirty="0"/>
          </a:p>
        </p:txBody>
      </p:sp>
      <p:pic>
        <p:nvPicPr>
          <p:cNvPr id="1026" name="Picture 2" descr="Jean Paul Sartre by Pablo Lobato">
            <a:extLst>
              <a:ext uri="{FF2B5EF4-FFF2-40B4-BE49-F238E27FC236}">
                <a16:creationId xmlns:a16="http://schemas.microsoft.com/office/drawing/2014/main" id="{56F76727-2EAA-5A31-493D-1CA41AF3E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584" y="1099424"/>
            <a:ext cx="1114616" cy="150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8B3A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ARGUMENTO CENTRAL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evolución ideológica de Vargas Llosa </a:t>
            </a:r>
            <a:r>
              <a:rPr lang="en-US" sz="1600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de la crítica izquierdista del poder a la defensa articulada del liberalismo individual —</a:t>
            </a:r>
            <a:r>
              <a:rPr lang="en-US" sz="1600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 es una contradicción, sino un arco coherente trazable a través de tres obras específicas.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34340" y="2377440"/>
            <a:ext cx="2606040" cy="237744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34340" y="2377440"/>
            <a:ext cx="2606040" cy="73152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34340" y="26060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1963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17220" y="33375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ciudad y los perros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62940" y="40690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izquierdista al autoritarismo y la masculinidad hegemónica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68980" y="2377440"/>
            <a:ext cx="2606040" cy="237744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68980" y="2377440"/>
            <a:ext cx="2606040" cy="73152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68980" y="26060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2016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451860" y="33375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Cinco esquinas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497580" y="40690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fujimorismo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la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prensa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sensacionalista</a:t>
            </a:r>
            <a:endParaRPr lang="en-US" sz="1050" dirty="0">
              <a:solidFill>
                <a:srgbClr val="6B4E3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*El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individuo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resiste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corrupción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103620" y="2377440"/>
            <a:ext cx="2606040" cy="237744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103620" y="2377440"/>
            <a:ext cx="2606040" cy="73152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103620" y="26060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2018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286500" y="33375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llamada de la tribu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32220" y="40690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Autobiografía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filosófica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050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05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siete pensadores del liberalismo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0000" dirty="0"/>
          </a:p>
        </p:txBody>
      </p:sp>
      <p:sp>
        <p:nvSpPr>
          <p:cNvPr id="3" name="Text 1"/>
          <p:cNvSpPr/>
          <p:nvPr/>
        </p:nvSpPr>
        <p:spPr>
          <a:xfrm>
            <a:off x="1371600" y="822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513489" y="2339603"/>
            <a:ext cx="647962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Hay que juzgar a los liberales por lo </a:t>
            </a:r>
            <a:r>
              <a:rPr lang="en-US" sz="28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</a:t>
            </a: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hacen</a:t>
            </a: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;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por el cartel que exhiben.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0" y="4023360"/>
            <a:ext cx="91440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Mario Vargas Llosa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de La llamada de la tribu  ·  Casa América, Madrid, 28 de febrero de 2018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12ECEA-F1B2-91A6-63B2-DE3912CF2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698500"/>
            <a:ext cx="16510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9C63AA-47DD-9986-96C1-CA8B5CFDC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000" y="698500"/>
            <a:ext cx="1651000" cy="1117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42F551-28CA-42E3-BE16-97D33CD1FA76}"/>
              </a:ext>
            </a:extLst>
          </p:cNvPr>
          <p:cNvSpPr txBox="1"/>
          <p:nvPr/>
        </p:nvSpPr>
        <p:spPr>
          <a:xfrm>
            <a:off x="3302000" y="1892300"/>
            <a:ext cx="1651000" cy="203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US" sz="800" i="1" dirty="0">
                <a:solidFill>
                  <a:srgbClr val="D4C3A5"/>
                </a:solidFill>
                <a:latin typeface="Calibri"/>
              </a:rPr>
              <a:t>Propaganda de Sendero Luminoso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043E4-0F67-4EAA-A6A4-B66A2C513509}"/>
              </a:ext>
            </a:extLst>
          </p:cNvPr>
          <p:cNvSpPr txBox="1"/>
          <p:nvPr/>
        </p:nvSpPr>
        <p:spPr>
          <a:xfrm>
            <a:off x="5207000" y="1841500"/>
            <a:ext cx="1651000" cy="203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US" sz="800" i="1" dirty="0">
                <a:solidFill>
                  <a:srgbClr val="D4C3A5"/>
                </a:solidFill>
                <a:latin typeface="Calibri"/>
              </a:rPr>
              <a:t>José Carlos Mariátegui- padre de socialism </a:t>
            </a:r>
            <a:r>
              <a:rPr lang="en-US" sz="800" i="1" dirty="0" err="1">
                <a:solidFill>
                  <a:srgbClr val="D4C3A5"/>
                </a:solidFill>
                <a:latin typeface="Calibri"/>
              </a:rPr>
              <a:t>peruano</a:t>
            </a:r>
            <a:endParaRPr lang="en-US" sz="800" i="1" dirty="0">
              <a:solidFill>
                <a:srgbClr val="D4C3A5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542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 </a:t>
            </a:r>
            <a:endParaRPr lang="en-US" sz="1200" b="1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obras  ·  tres géneros  ·  una evolución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1280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diversidad de </a:t>
            </a:r>
            <a:r>
              <a:rPr lang="en-US" sz="1200" i="1" dirty="0" err="1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géneros</a:t>
            </a:r>
            <a:r>
              <a:rPr lang="en-US" sz="1200" i="1" dirty="0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200" i="1" dirty="0" err="1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permite</a:t>
            </a:r>
            <a:r>
              <a:rPr lang="en-US" sz="1200" i="1" dirty="0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triangular la evolución ideológica a través de tres registros narrativos distintos.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16052" y="1965960"/>
            <a:ext cx="2697480" cy="265176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16052" y="1965960"/>
            <a:ext cx="269748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53212" y="21305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97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1963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53212" y="240487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ciudad y los perros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53212" y="2971800"/>
            <a:ext cx="2423160" cy="365760"/>
          </a:xfrm>
          <a:prstGeom prst="rect">
            <a:avLst/>
          </a:prstGeom>
          <a:solidFill>
            <a:srgbClr val="8B3A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53212" y="301752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Novela autobiográfica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98932" y="34747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Ficción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forjada en la experiencia directa del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>
              <a:buNone/>
            </a:pP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Realismo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crudo, memoria transformada.</a:t>
            </a:r>
            <a:endParaRPr lang="en-US" sz="1000" b="1" dirty="0"/>
          </a:p>
        </p:txBody>
      </p:sp>
      <p:sp>
        <p:nvSpPr>
          <p:cNvPr id="13" name="Shape 11"/>
          <p:cNvSpPr/>
          <p:nvPr/>
        </p:nvSpPr>
        <p:spPr>
          <a:xfrm>
            <a:off x="3223260" y="1965960"/>
            <a:ext cx="2697480" cy="265176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3223260" y="1965960"/>
            <a:ext cx="269748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60420" y="21305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97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360420" y="240487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Cinco esquinas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360420" y="2971800"/>
            <a:ext cx="2423160" cy="365760"/>
          </a:xfrm>
          <a:prstGeom prst="rect">
            <a:avLst/>
          </a:prstGeom>
          <a:solidFill>
            <a:srgbClr val="8B3A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60420" y="301752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Novela de intriga + periodismo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406140" y="34747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Ficción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periodísticas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endParaRPr lang="en-US" sz="1000" b="1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*La frontera entre novela y reportaje se difumina.</a:t>
            </a:r>
            <a:endParaRPr lang="en-US" sz="1000" b="1" dirty="0"/>
          </a:p>
        </p:txBody>
      </p:sp>
      <p:sp>
        <p:nvSpPr>
          <p:cNvPr id="20" name="Shape 18"/>
          <p:cNvSpPr/>
          <p:nvPr/>
        </p:nvSpPr>
        <p:spPr>
          <a:xfrm>
            <a:off x="6030468" y="1965960"/>
            <a:ext cx="2697480" cy="265176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30468" y="1965960"/>
            <a:ext cx="269748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167628" y="21305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97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167628" y="240487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llamada de la tribu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67628" y="2971800"/>
            <a:ext cx="2423160" cy="365760"/>
          </a:xfrm>
          <a:prstGeom prst="rect">
            <a:avLst/>
          </a:prstGeom>
          <a:solidFill>
            <a:srgbClr val="8B3A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167628" y="301752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Autobiografía política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213348" y="3367514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Doctrina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articulada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través del retrato de los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siete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pensadores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influyentes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vida</a:t>
            </a:r>
            <a:r>
              <a:rPr lang="en-US" sz="10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000" b="1" dirty="0"/>
          </a:p>
        </p:txBody>
      </p:sp>
      <p:sp>
        <p:nvSpPr>
          <p:cNvPr id="27" name="Text 25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4E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  ·  </a:t>
            </a:r>
            <a:r>
              <a:rPr lang="en-US" sz="14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ciudad y los perros (1963)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Contexto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Escrita en París a principios de los años sesenta bajo la </a:t>
            </a:r>
            <a:r>
              <a:rPr lang="en-US" sz="12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influencia</a:t>
            </a:r>
            <a:r>
              <a:rPr lang="en-US" sz="12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</a:t>
            </a:r>
            <a:r>
              <a:rPr lang="en-US" sz="12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Marx, Sartre y Mariátegui y </a:t>
            </a:r>
            <a:r>
              <a:rPr lang="en-US" sz="120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huella</a:t>
            </a:r>
            <a:r>
              <a:rPr lang="en-US" sz="120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formal de Flaubert. Vargas Llosa era miembro de la célula comunista Cahuide en San Marcos y simpatizante de la Revolución cubana.</a:t>
            </a:r>
            <a:endParaRPr lang="en-US" sz="1200" b="1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Argumento del capítulo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274320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200" b="1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Leoncio Prado no es solo un colegio militar — es metáfora de toda institución colectivista que destruye la individualidad como precio de pertenencia.</a:t>
            </a:r>
            <a:endParaRPr lang="en-US" sz="1200" b="1" dirty="0"/>
          </a:p>
        </p:txBody>
      </p:sp>
      <p:sp>
        <p:nvSpPr>
          <p:cNvPr id="8" name="Shape 6"/>
          <p:cNvSpPr/>
          <p:nvPr/>
        </p:nvSpPr>
        <p:spPr>
          <a:xfrm>
            <a:off x="502920" y="3877056"/>
            <a:ext cx="128016" cy="12801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37947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Poeta — </a:t>
            </a:r>
            <a:r>
              <a:rPr lang="en-US" sz="12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Sobrevive por mímesis </a:t>
            </a:r>
            <a:r>
              <a:rPr lang="en-US" sz="12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(pierde su autenticidad)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4224528"/>
            <a:ext cx="128016" cy="12801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41422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Esclavo — </a:t>
            </a:r>
            <a:r>
              <a:rPr lang="en-US" sz="12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niega a adaptarse </a:t>
            </a:r>
            <a:r>
              <a:rPr lang="en-US" sz="12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(es eliminado por el sistema)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4572000"/>
            <a:ext cx="128016" cy="12801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448970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Jaguar — </a:t>
            </a:r>
            <a:r>
              <a:rPr lang="en-US" sz="12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Encarna el ideal </a:t>
            </a:r>
            <a:r>
              <a:rPr lang="en-US" sz="12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(destruido por el mismo código)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852160" y="46177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Vargas Llosa en el Leoncio Prado (1950–1952)</a:t>
            </a:r>
            <a:endParaRPr lang="en-US" sz="900" i="1" dirty="0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319319-553E-D585-76DB-8CE3999BD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216" y="1227793"/>
            <a:ext cx="3458528" cy="31476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LITERARIAS  ·  LA FORMA COMO ARGUMENTO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66203" y="1143335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forma es ideología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970281" y="459486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"La fragmentación de la voz narrativa refleja la fragmentación del sujeto bajo estructuras autoritarias."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966603" y="1779874"/>
            <a:ext cx="1828800" cy="1828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01672" y="1940714"/>
            <a:ext cx="2697480" cy="1188720"/>
          </a:xfrm>
          <a:prstGeom prst="rect">
            <a:avLst/>
          </a:prstGeom>
          <a:solidFill>
            <a:srgbClr val="F7EFDE"/>
          </a:solidFill>
          <a:ln w="7620">
            <a:solidFill>
              <a:srgbClr val="D4C3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901672" y="1940714"/>
            <a:ext cx="54864" cy="118872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079472" y="2055014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Fragmentación temporal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079472" y="2397914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Analepsis, prolepsis e in medias res rompen la cronología — el lector experimenta la desorientación del cadete.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222241" y="1963574"/>
            <a:ext cx="2697480" cy="1188720"/>
          </a:xfrm>
          <a:prstGeom prst="rect">
            <a:avLst/>
          </a:prstGeom>
          <a:solidFill>
            <a:srgbClr val="F7EFDE"/>
          </a:solidFill>
          <a:ln w="7620">
            <a:solidFill>
              <a:srgbClr val="D4C3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222241" y="1963574"/>
            <a:ext cx="54864" cy="118872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00041" y="2077874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Polifonía y flujo de conciencia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00041" y="2420774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Tercera persona y monólogo interior alternan sin mediación — Uso del </a:t>
            </a:r>
            <a:r>
              <a:rPr lang="en-US" sz="95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</a:t>
            </a:r>
            <a:r>
              <a:rPr lang="en-US" sz="950" b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b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escondido</a:t>
            </a:r>
            <a:endParaRPr lang="en-US" sz="950" b="1" dirty="0"/>
          </a:p>
        </p:txBody>
      </p:sp>
      <p:sp>
        <p:nvSpPr>
          <p:cNvPr id="19" name="Shape 17"/>
          <p:cNvSpPr/>
          <p:nvPr/>
        </p:nvSpPr>
        <p:spPr>
          <a:xfrm>
            <a:off x="1901672" y="3243734"/>
            <a:ext cx="2697480" cy="1188720"/>
          </a:xfrm>
          <a:prstGeom prst="rect">
            <a:avLst/>
          </a:prstGeom>
          <a:solidFill>
            <a:srgbClr val="F7EFDE"/>
          </a:solidFill>
          <a:ln w="7620">
            <a:solidFill>
              <a:srgbClr val="D4C3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901672" y="3243734"/>
            <a:ext cx="54864" cy="118872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2079472" y="3358034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Vasos comunicantes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079472" y="3700934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Historias paralelas se entrelazan y fusionan espacios y tiempos distintos en una misma secuencia.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222241" y="3243734"/>
            <a:ext cx="2697480" cy="1188720"/>
          </a:xfrm>
          <a:prstGeom prst="rect">
            <a:avLst/>
          </a:prstGeom>
          <a:solidFill>
            <a:srgbClr val="F7EFDE"/>
          </a:solidFill>
          <a:ln w="7620">
            <a:solidFill>
              <a:srgbClr val="D4C3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5222241" y="3243734"/>
            <a:ext cx="54864" cy="118872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00041" y="3358034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 b="1" dirty="0">
                <a:solidFill>
                  <a:srgbClr val="8B3A2F"/>
                </a:solidFill>
                <a:latin typeface="Georgia" pitchFamily="34" charset="0"/>
              </a:rPr>
              <a:t>La jerga callejera</a:t>
            </a:r>
            <a:endParaRPr lang="es-ES" sz="1300" dirty="0"/>
          </a:p>
        </p:txBody>
      </p:sp>
      <p:sp>
        <p:nvSpPr>
          <p:cNvPr id="26" name="Text 24"/>
          <p:cNvSpPr/>
          <p:nvPr/>
        </p:nvSpPr>
        <p:spPr>
          <a:xfrm>
            <a:off x="5400041" y="3700934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Lenguaje castrense, soez, y oscuro— la violencia se vuelve el único lenguaje legítimo del mundo</a:t>
            </a:r>
            <a:endParaRPr lang="es-ES" sz="950" dirty="0"/>
          </a:p>
        </p:txBody>
      </p:sp>
      <p:sp>
        <p:nvSpPr>
          <p:cNvPr id="31" name="Text 29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0032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B969F4-6406-2A71-9F6A-460409FD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3" name="Credit">
            <a:extLst>
              <a:ext uri="{FF2B5EF4-FFF2-40B4-BE49-F238E27FC236}">
                <a16:creationId xmlns:a16="http://schemas.microsoft.com/office/drawing/2014/main" id="{893B7BB0-7DF2-4713-8261-A4C0FBAD453E}"/>
              </a:ext>
            </a:extLst>
          </p:cNvPr>
          <p:cNvSpPr txBox="1"/>
          <p:nvPr/>
        </p:nvSpPr>
        <p:spPr>
          <a:xfrm>
            <a:off x="6858000" y="4927600"/>
            <a:ext cx="2222500" cy="177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900" i="1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Arte: Molli Day, 2026</a:t>
            </a:r>
          </a:p>
        </p:txBody>
      </p:sp>
    </p:spTree>
    <p:extLst>
      <p:ext uri="{BB962C8B-B14F-4D97-AF65-F5344CB8AC3E}">
        <p14:creationId xmlns:p14="http://schemas.microsoft.com/office/powerpoint/2010/main" val="307234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C7808F-ACBA-447F-BEBC-D7631C9C6FD8}"/>
              </a:ext>
            </a:extLst>
          </p:cNvPr>
          <p:cNvSpPr/>
          <p:nvPr/>
        </p:nvSpPr>
        <p:spPr>
          <a:xfrm>
            <a:off x="0" y="0"/>
            <a:ext cx="9144000" cy="635000"/>
          </a:xfrm>
          <a:prstGeom prst="rect">
            <a:avLst/>
          </a:prstGeom>
          <a:solidFill>
            <a:srgbClr val="3D281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0BEBA5-EF01-411F-832C-D65668ABC8FD}"/>
              </a:ext>
            </a:extLst>
          </p:cNvPr>
          <p:cNvSpPr txBox="1"/>
          <p:nvPr/>
        </p:nvSpPr>
        <p:spPr>
          <a:xfrm>
            <a:off x="457200" y="177800"/>
            <a:ext cx="82296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2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CONTEXTO  ·  PERÚ 1980–2000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33A38-49B6-4FE6-AC68-18037FECC6E4}"/>
              </a:ext>
            </a:extLst>
          </p:cNvPr>
          <p:cNvSpPr txBox="1"/>
          <p:nvPr/>
        </p:nvSpPr>
        <p:spPr>
          <a:xfrm>
            <a:off x="457200" y="838200"/>
            <a:ext cx="82296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2800" b="1">
                <a:solidFill>
                  <a:srgbClr val="8B3A2F"/>
                </a:solidFill>
                <a:latin typeface="Georgia"/>
              </a:rPr>
              <a:t>El Perú detrás de la novela</a:t>
            </a:r>
            <a:endParaRPr lang="en-US" sz="2800" b="1">
              <a:solidFill>
                <a:srgbClr val="8B3A2F"/>
              </a:solidFill>
              <a:latin typeface="Georg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333E4-3A68-46A1-A630-02279DBE1569}"/>
              </a:ext>
            </a:extLst>
          </p:cNvPr>
          <p:cNvSpPr txBox="1"/>
          <p:nvPr/>
        </p:nvSpPr>
        <p:spPr>
          <a:xfrm>
            <a:off x="457200" y="1333500"/>
            <a:ext cx="8229600" cy="52322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2800" i="1" dirty="0">
                <a:solidFill>
                  <a:srgbClr val="FF0000"/>
                </a:solidFill>
                <a:latin typeface="Georgia"/>
              </a:rPr>
              <a:t>Cinco Esquinas</a:t>
            </a:r>
            <a:endParaRPr lang="en-US" sz="2800" i="1" dirty="0">
              <a:solidFill>
                <a:srgbClr val="FF0000"/>
              </a:solidFill>
              <a:latin typeface="Georgi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E0DDC-9BCB-4DDE-BC59-A51F20C3C9C0}"/>
              </a:ext>
            </a:extLst>
          </p:cNvPr>
          <p:cNvSpPr/>
          <p:nvPr/>
        </p:nvSpPr>
        <p:spPr>
          <a:xfrm>
            <a:off x="457200" y="1828800"/>
            <a:ext cx="3937000" cy="3302000"/>
          </a:xfrm>
          <a:prstGeom prst="rect">
            <a:avLst/>
          </a:prstGeom>
          <a:solidFill>
            <a:srgbClr val="3D281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53B0-4E7D-476F-B751-2BCF1A7944EA}"/>
              </a:ext>
            </a:extLst>
          </p:cNvPr>
          <p:cNvSpPr txBox="1"/>
          <p:nvPr/>
        </p:nvSpPr>
        <p:spPr>
          <a:xfrm>
            <a:off x="660400" y="2006600"/>
            <a:ext cx="3530600" cy="254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100" b="1">
                <a:solidFill>
                  <a:srgbClr val="C97B4F"/>
                </a:solidFill>
                <a:latin typeface="Calibri"/>
                <a:ea typeface="Calibri"/>
                <a:cs typeface="Calibri"/>
              </a:rPr>
              <a:t>EL TERROR EN LIMA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B61505-8A23-4FF8-94B9-8B443764B359}"/>
              </a:ext>
            </a:extLst>
          </p:cNvPr>
          <p:cNvSpPr txBox="1"/>
          <p:nvPr/>
        </p:nvSpPr>
        <p:spPr>
          <a:xfrm>
            <a:off x="660400" y="2286000"/>
            <a:ext cx="35306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600" b="1">
                <a:solidFill>
                  <a:srgbClr val="FFFFFF"/>
                </a:solidFill>
                <a:latin typeface="Georgia"/>
              </a:rPr>
              <a:t>Sendero Luminoso y los toques de queda</a:t>
            </a:r>
            <a:endParaRPr lang="en-US" sz="1600" b="1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FE40E1-D28A-4568-AF5C-A5161A4785B2}"/>
              </a:ext>
            </a:extLst>
          </p:cNvPr>
          <p:cNvSpPr txBox="1"/>
          <p:nvPr/>
        </p:nvSpPr>
        <p:spPr>
          <a:xfrm>
            <a:off x="660400" y="2895600"/>
            <a:ext cx="3530600" cy="1169551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000" dirty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Sendero Luminoso, movimiento maoísta, llevó la guerra al corazón de Lima con coches bomba, apagones y asesinatos selectivos.
El Estado respondió con toques de queda casi permanentes: la vida cotidiana limeña — la que retrata </a:t>
            </a:r>
            <a:r>
              <a:rPr lang="es-ES" sz="1000" i="1" dirty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Cinco esquinas </a:t>
            </a:r>
            <a:r>
              <a:rPr lang="es-ES" sz="1000" dirty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— transcurre bajo el miedo, los apagones y la sospecha mutua.</a:t>
            </a:r>
            <a:endParaRPr lang="en-US" sz="1000" dirty="0">
              <a:solidFill>
                <a:srgbClr val="F5EFE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C75BD8-671B-4F11-99BE-3E3C2AF88EDA}"/>
              </a:ext>
            </a:extLst>
          </p:cNvPr>
          <p:cNvSpPr/>
          <p:nvPr/>
        </p:nvSpPr>
        <p:spPr>
          <a:xfrm>
            <a:off x="4572000" y="1828800"/>
            <a:ext cx="38100" cy="533400"/>
          </a:xfrm>
          <a:prstGeom prst="rect">
            <a:avLst/>
          </a:prstGeom>
          <a:solidFill>
            <a:srgbClr val="1E7A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9B3290-5B9A-4F93-9126-B39A7DB2065F}"/>
              </a:ext>
            </a:extLst>
          </p:cNvPr>
          <p:cNvSpPr txBox="1"/>
          <p:nvPr/>
        </p:nvSpPr>
        <p:spPr>
          <a:xfrm>
            <a:off x="4724400" y="18034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EL CONFLICTO ARMADO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628FB9-30F0-4BA3-9235-3149AF54C81B}"/>
              </a:ext>
            </a:extLst>
          </p:cNvPr>
          <p:cNvSpPr txBox="1"/>
          <p:nvPr/>
        </p:nvSpPr>
        <p:spPr>
          <a:xfrm>
            <a:off x="4724400" y="19685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3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69.280 víctimas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A602C5-A053-4E63-9D0D-2ECBCF3EBD23}"/>
              </a:ext>
            </a:extLst>
          </p:cNvPr>
          <p:cNvSpPr txBox="1"/>
          <p:nvPr/>
        </p:nvSpPr>
        <p:spPr>
          <a:xfrm>
            <a:off x="4724400" y="21844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Sendero Luminoso, MRTA y Fuerzas Armadas (CVR)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4FE7BD-D923-4267-9FE3-675E5CBAA150}"/>
              </a:ext>
            </a:extLst>
          </p:cNvPr>
          <p:cNvSpPr/>
          <p:nvPr/>
        </p:nvSpPr>
        <p:spPr>
          <a:xfrm>
            <a:off x="4572000" y="2413000"/>
            <a:ext cx="38100" cy="533400"/>
          </a:xfrm>
          <a:prstGeom prst="rect">
            <a:avLst/>
          </a:prstGeom>
          <a:solidFill>
            <a:srgbClr val="1E7A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4078E9-61D8-41E7-B89C-4FF04DF0E823}"/>
              </a:ext>
            </a:extLst>
          </p:cNvPr>
          <p:cNvSpPr txBox="1"/>
          <p:nvPr/>
        </p:nvSpPr>
        <p:spPr>
          <a:xfrm>
            <a:off x="4724400" y="23876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LA DIMENSIÓN ÉTNICA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C5EF59-C82A-453B-8E22-5C3A35FD8E25}"/>
              </a:ext>
            </a:extLst>
          </p:cNvPr>
          <p:cNvSpPr txBox="1"/>
          <p:nvPr/>
        </p:nvSpPr>
        <p:spPr>
          <a:xfrm>
            <a:off x="4724400" y="25527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3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75% hablaba quechua u otra lengua originaria</a:t>
            </a:r>
            <a:endParaRPr lang="en-US" sz="1300" b="1">
              <a:solidFill>
                <a:srgbClr val="1F150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EF7708-5E65-4768-947E-2114A2522A55}"/>
              </a:ext>
            </a:extLst>
          </p:cNvPr>
          <p:cNvSpPr txBox="1"/>
          <p:nvPr/>
        </p:nvSpPr>
        <p:spPr>
          <a:xfrm>
            <a:off x="4724400" y="27686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tesis p. 27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602CDC-9489-4CE1-B18F-47C3EFB803CB}"/>
              </a:ext>
            </a:extLst>
          </p:cNvPr>
          <p:cNvSpPr/>
          <p:nvPr/>
        </p:nvSpPr>
        <p:spPr>
          <a:xfrm>
            <a:off x="4572000" y="2997200"/>
            <a:ext cx="38100" cy="533400"/>
          </a:xfrm>
          <a:prstGeom prst="rect">
            <a:avLst/>
          </a:prstGeom>
          <a:solidFill>
            <a:srgbClr val="1E7A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74BEDA-A716-491A-88E2-4DB34C3232E7}"/>
              </a:ext>
            </a:extLst>
          </p:cNvPr>
          <p:cNvSpPr txBox="1"/>
          <p:nvPr/>
        </p:nvSpPr>
        <p:spPr>
          <a:xfrm>
            <a:off x="4724400" y="29718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EL AUTOGOLPE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D1FB5C-280F-4C9B-8A4F-BFCD2EC17F2C}"/>
              </a:ext>
            </a:extLst>
          </p:cNvPr>
          <p:cNvSpPr txBox="1"/>
          <p:nvPr/>
        </p:nvSpPr>
        <p:spPr>
          <a:xfrm>
            <a:off x="4724400" y="31369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3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5 de abril de 1992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C71092-C579-4D7F-8642-C8B8CCEFF26A}"/>
              </a:ext>
            </a:extLst>
          </p:cNvPr>
          <p:cNvSpPr txBox="1"/>
          <p:nvPr/>
        </p:nvSpPr>
        <p:spPr>
          <a:xfrm>
            <a:off x="4724400" y="33528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Fujimori disuelve el Congreso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5024C7-3A2F-4183-8038-E31D7795095A}"/>
              </a:ext>
            </a:extLst>
          </p:cNvPr>
          <p:cNvSpPr/>
          <p:nvPr/>
        </p:nvSpPr>
        <p:spPr>
          <a:xfrm>
            <a:off x="4572000" y="3581400"/>
            <a:ext cx="38100" cy="533400"/>
          </a:xfrm>
          <a:prstGeom prst="rect">
            <a:avLst/>
          </a:prstGeom>
          <a:solidFill>
            <a:srgbClr val="1E7A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B90806-80D0-4371-A59E-5C73FC641685}"/>
              </a:ext>
            </a:extLst>
          </p:cNvPr>
          <p:cNvSpPr txBox="1"/>
          <p:nvPr/>
        </p:nvSpPr>
        <p:spPr>
          <a:xfrm>
            <a:off x="4724400" y="35560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LA PRENSA CHICHA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0EF58E-CDDD-4282-A659-56AB40CDC188}"/>
              </a:ext>
            </a:extLst>
          </p:cNvPr>
          <p:cNvSpPr txBox="1"/>
          <p:nvPr/>
        </p:nvSpPr>
        <p:spPr>
          <a:xfrm>
            <a:off x="4724400" y="37211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3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USD 1–9 millones / mes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CB7EA9-A0A9-4F49-A18F-0398DC4C4125}"/>
              </a:ext>
            </a:extLst>
          </p:cNvPr>
          <p:cNvSpPr txBox="1"/>
          <p:nvPr/>
        </p:nvSpPr>
        <p:spPr>
          <a:xfrm>
            <a:off x="4724400" y="39370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a dueños de canales — fondo secreto del SIN (1997–1999, Conaghan)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C29215-CAD0-4BB5-9743-460516114955}"/>
              </a:ext>
            </a:extLst>
          </p:cNvPr>
          <p:cNvSpPr/>
          <p:nvPr/>
        </p:nvSpPr>
        <p:spPr>
          <a:xfrm>
            <a:off x="4572000" y="4165600"/>
            <a:ext cx="38100" cy="533400"/>
          </a:xfrm>
          <a:prstGeom prst="rect">
            <a:avLst/>
          </a:prstGeom>
          <a:solidFill>
            <a:srgbClr val="1E7A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EC7661-646E-4527-B75C-CA7D6F70764A}"/>
              </a:ext>
            </a:extLst>
          </p:cNvPr>
          <p:cNvSpPr txBox="1"/>
          <p:nvPr/>
        </p:nvSpPr>
        <p:spPr>
          <a:xfrm>
            <a:off x="4724400" y="45720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900" b="1">
                <a:solidFill>
                  <a:srgbClr val="1E7A8C"/>
                </a:solidFill>
                <a:latin typeface="Calibri"/>
                <a:ea typeface="Calibri"/>
                <a:cs typeface="Calibri"/>
              </a:rPr>
              <a:t>LAS MATANZAS DEL GRUPO COLINA</a:t>
            </a:r>
            <a:endParaRPr lang="en-US" sz="900" b="1">
              <a:solidFill>
                <a:srgbClr val="1E7A8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714F5-8079-48DE-B216-6E9CA8025C2D}"/>
              </a:ext>
            </a:extLst>
          </p:cNvPr>
          <p:cNvSpPr txBox="1"/>
          <p:nvPr/>
        </p:nvSpPr>
        <p:spPr>
          <a:xfrm>
            <a:off x="4724400" y="4737100"/>
            <a:ext cx="4064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3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Barrios Altos (1991)  ·  La Cantuta (1992)</a:t>
            </a:r>
            <a:endParaRPr lang="en-US" sz="1300" b="1">
              <a:solidFill>
                <a:srgbClr val="1F150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440BE6-49D9-4431-B557-47B8145131B1}"/>
              </a:ext>
            </a:extLst>
          </p:cNvPr>
          <p:cNvSpPr txBox="1"/>
          <p:nvPr/>
        </p:nvSpPr>
        <p:spPr>
          <a:xfrm>
            <a:off x="4724400" y="4953000"/>
            <a:ext cx="406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escuadrón paramilitar del régimen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348FC0-A199-40E0-B164-964005FAEB6D}"/>
              </a:ext>
            </a:extLst>
          </p:cNvPr>
          <p:cNvSpPr txBox="1"/>
          <p:nvPr/>
        </p:nvSpPr>
        <p:spPr>
          <a:xfrm>
            <a:off x="8686800" y="4851400"/>
            <a:ext cx="3683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90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pic>
        <p:nvPicPr>
          <p:cNvPr id="1026" name="Picture 2" descr="Fujimori 2.0 | openDemocracy">
            <a:extLst>
              <a:ext uri="{FF2B5EF4-FFF2-40B4-BE49-F238E27FC236}">
                <a16:creationId xmlns:a16="http://schemas.microsoft.com/office/drawing/2014/main" id="{9297412A-05FC-9ED0-517A-560B90C2B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487" y="134006"/>
            <a:ext cx="1598847" cy="106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azon.com: Vladimiro Montesinos: books ...">
            <a:extLst>
              <a:ext uri="{FF2B5EF4-FFF2-40B4-BE49-F238E27FC236}">
                <a16:creationId xmlns:a16="http://schemas.microsoft.com/office/drawing/2014/main" id="{31D6274B-79C9-EFFD-12FD-60CB2D16F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208" y="106017"/>
            <a:ext cx="1113183" cy="111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518933A-FA2B-4A77-820A-531C24762B9B}"/>
              </a:ext>
            </a:extLst>
          </p:cNvPr>
          <p:cNvSpPr txBox="1"/>
          <p:nvPr/>
        </p:nvSpPr>
        <p:spPr>
          <a:xfrm>
            <a:off x="5651500" y="1244600"/>
            <a:ext cx="15240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800" b="1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Vladimir Montesinos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DD46C4-BF6F-4EAD-A771-7E41EBCAB336}"/>
              </a:ext>
            </a:extLst>
          </p:cNvPr>
          <p:cNvSpPr txBox="1"/>
          <p:nvPr/>
        </p:nvSpPr>
        <p:spPr>
          <a:xfrm>
            <a:off x="5651500" y="1422400"/>
            <a:ext cx="1524000" cy="200055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700" i="1" dirty="0">
                <a:solidFill>
                  <a:srgbClr val="C97B4F"/>
                </a:solidFill>
                <a:latin typeface="Calibri"/>
                <a:ea typeface="Calibri"/>
                <a:cs typeface="Calibri"/>
              </a:rPr>
              <a:t>jefe del SIN, V. Montesinos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AC3E16-1FAD-40F0-AAE1-4CA8577AF11A}"/>
              </a:ext>
            </a:extLst>
          </p:cNvPr>
          <p:cNvSpPr txBox="1"/>
          <p:nvPr/>
        </p:nvSpPr>
        <p:spPr>
          <a:xfrm>
            <a:off x="7302500" y="1244600"/>
            <a:ext cx="1981200" cy="177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800" b="1">
                <a:solidFill>
                  <a:srgbClr val="1F1509"/>
                </a:solidFill>
                <a:latin typeface="Calibri"/>
                <a:ea typeface="Calibri"/>
                <a:cs typeface="Calibri"/>
              </a:rPr>
              <a:t>Alberto Fujimori y Keiko Fujimori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59235E-BF67-4B69-ADF9-094EDFF30FA2}"/>
              </a:ext>
            </a:extLst>
          </p:cNvPr>
          <p:cNvSpPr txBox="1"/>
          <p:nvPr/>
        </p:nvSpPr>
        <p:spPr>
          <a:xfrm>
            <a:off x="7175500" y="1422400"/>
            <a:ext cx="2159000" cy="152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7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presidente 1990–2000  ·  hija y heredera política</a:t>
            </a:r>
            <a:endParaRPr lang="en-US" sz="7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8129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  ·  </a:t>
            </a:r>
            <a:r>
              <a:rPr lang="en-US" sz="12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esquinas (2016)</a:t>
            </a:r>
            <a:endParaRPr lang="en-US" sz="1200" dirty="0"/>
          </a:p>
        </p:txBody>
      </p:sp>
      <p:pic>
        <p:nvPicPr>
          <p:cNvPr id="4" name="Image 0" descr="images/image-4-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914400"/>
            <a:ext cx="3474720" cy="3657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6177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Barrios Altos  ·  Lima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4206240" y="914400"/>
            <a:ext cx="54864" cy="74980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389120" y="93268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barrio </a:t>
            </a:r>
            <a:r>
              <a:rPr lang="en-US" sz="2000" b="1" dirty="0" err="1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</a:t>
            </a: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000" b="1" dirty="0" err="1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símbolo</a:t>
            </a: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389120" y="1225296"/>
            <a:ext cx="438912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08000" indent="-108000">
              <a:buFont typeface="Arial"/>
              <a:buChar char="•"/>
            </a:pPr>
            <a:r>
              <a:rPr lang="es-ES" sz="1200" b="1" dirty="0">
                <a:solidFill>
                  <a:srgbClr val="1F1509"/>
                </a:solidFill>
                <a:latin typeface="Calibri"/>
              </a:rPr>
              <a:t>Microcosmos de la Lima y Per</a:t>
            </a:r>
            <a:r>
              <a:rPr lang="en-US" sz="1200" b="1" dirty="0">
                <a:solidFill>
                  <a:srgbClr val="1F1509"/>
                </a:solidFill>
                <a:latin typeface="Calibri"/>
              </a:rPr>
              <a:t>ú</a:t>
            </a:r>
            <a:endParaRPr lang="es-ES" sz="1200" b="1" dirty="0">
              <a:solidFill>
                <a:srgbClr val="1F1509"/>
              </a:solidFill>
              <a:latin typeface="Calibri"/>
            </a:endParaRPr>
          </a:p>
          <a:p>
            <a:pPr marL="108000" indent="-108000">
              <a:buFont typeface="Arial"/>
              <a:buChar char="•"/>
            </a:pPr>
            <a:r>
              <a:rPr lang="es-ES" sz="1200" b="1" dirty="0">
                <a:solidFill>
                  <a:srgbClr val="1F1509"/>
                </a:solidFill>
                <a:latin typeface="Calibri"/>
              </a:rPr>
              <a:t>Del impulso humano en el contexto de crisis, corrupción, y vigilancia </a:t>
            </a:r>
          </a:p>
          <a:p>
            <a:pPr marL="108000" indent="-108000">
              <a:buFont typeface="Arial"/>
              <a:buChar char="•"/>
            </a:pPr>
            <a:r>
              <a:rPr lang="es-ES" sz="1200" b="1" dirty="0">
                <a:solidFill>
                  <a:srgbClr val="1F1509"/>
                </a:solidFill>
                <a:latin typeface="Calibri"/>
              </a:rPr>
              <a:t>Cinco direcciones, cinco maneras de ser individuo — libertad, tolerancia y coexistencia</a:t>
            </a:r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A10BE18-64C9-6BF6-CD0A-F4D223398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00" y="2387600"/>
            <a:ext cx="3810000" cy="2133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6413617-825F-492D-A7D5-D325DB4832D6}"/>
              </a:ext>
            </a:extLst>
          </p:cNvPr>
          <p:cNvSpPr txBox="1"/>
          <p:nvPr/>
        </p:nvSpPr>
        <p:spPr>
          <a:xfrm>
            <a:off x="4917983" y="4566920"/>
            <a:ext cx="4394200" cy="279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La Quinta Heeren  ·  Barrios Altos</a:t>
            </a:r>
            <a:endParaRPr lang="en-US" sz="900" i="1" dirty="0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99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  ·  </a:t>
            </a:r>
            <a:r>
              <a:rPr lang="en-US" sz="12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esquinas (2016)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1397000" y="3111500"/>
            <a:ext cx="54864" cy="10160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587500" y="3124200"/>
            <a:ext cx="6159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periodismo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723136" y="3187675"/>
            <a:ext cx="61595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Prensa sensacionalista como arma política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/>
              <a:t>La supervivencia de la farándula bajo la dictadura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/>
              <a:t>Juan Peineta y Cárdenas: dos caras de la vulnerabilidad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La fragilidad de la ética donde el oportunismo y miedo gobiernan</a:t>
            </a:r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637D6-7BE0-1B54-1E03-196293D7B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825500"/>
            <a:ext cx="3937000" cy="1905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21661B-6E3C-B93B-352F-CD419A4D1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00" y="825500"/>
            <a:ext cx="2665464" cy="190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EA0C2E-1100-4C5B-8F82-43C9C4C4271D}"/>
              </a:ext>
            </a:extLst>
          </p:cNvPr>
          <p:cNvSpPr txBox="1"/>
          <p:nvPr/>
        </p:nvSpPr>
        <p:spPr>
          <a:xfrm>
            <a:off x="1016000" y="2768600"/>
            <a:ext cx="3937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Magaly Medina de </a:t>
            </a:r>
            <a:r>
              <a:rPr lang="en-US" sz="900" i="1" dirty="0" err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MagalyTV</a:t>
            </a:r>
            <a:r>
              <a:rPr lang="en-U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, La Firme- uno de </a:t>
            </a:r>
            <a:r>
              <a:rPr lang="en-US" sz="900" i="1" dirty="0" err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los</a:t>
            </a:r>
            <a:r>
              <a:rPr lang="en-U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900" i="1" dirty="0" err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programas</a:t>
            </a:r>
            <a:r>
              <a:rPr lang="en-U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 mas vistos de la </a:t>
            </a:r>
            <a:r>
              <a:rPr lang="en-US" sz="900" i="1" dirty="0" err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farándula</a:t>
            </a:r>
            <a:r>
              <a:rPr lang="en-US" sz="900" i="1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 peruana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BFD672-E4A4-4B31-AF80-A85A1055F2D6}"/>
              </a:ext>
            </a:extLst>
          </p:cNvPr>
          <p:cNvSpPr txBox="1"/>
          <p:nvPr/>
        </p:nvSpPr>
        <p:spPr>
          <a:xfrm>
            <a:off x="5461000" y="2768600"/>
            <a:ext cx="2667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PE" sz="900" i="1" noProof="0" dirty="0" err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Chollywood</a:t>
            </a:r>
            <a:r>
              <a:rPr lang="es-PE" sz="900" i="1" noProof="0" dirty="0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 -Lima- una referencia a la infraestructura mediática televisiva peruana</a:t>
            </a:r>
          </a:p>
        </p:txBody>
      </p:sp>
    </p:spTree>
    <p:extLst>
      <p:ext uri="{BB962C8B-B14F-4D97-AF65-F5344CB8AC3E}">
        <p14:creationId xmlns:p14="http://schemas.microsoft.com/office/powerpoint/2010/main" val="67518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  ·  </a:t>
            </a:r>
            <a:r>
              <a:rPr lang="en-US" sz="12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esquinas (2016)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3175000"/>
            <a:ext cx="54864" cy="8255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7700" y="3187700"/>
            <a:ext cx="8140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erotismo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28980" y="3683000"/>
            <a:ext cx="81407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El sexo como arma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El deseo como libertad</a:t>
            </a:r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ADC4D24-34E7-C1FF-8884-41B9377F5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762000"/>
            <a:ext cx="3175000" cy="190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F0DCF1-2CEA-8AD7-B45C-884CAA709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762000"/>
            <a:ext cx="2540000" cy="190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D8482-EC5B-425A-A5DC-6E94E2C52FFA}"/>
              </a:ext>
            </a:extLst>
          </p:cNvPr>
          <p:cNvSpPr txBox="1"/>
          <p:nvPr/>
        </p:nvSpPr>
        <p:spPr>
          <a:xfrm>
            <a:off x="1460500" y="2705100"/>
            <a:ext cx="3175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El beso  ·  Parque del Amor, Lima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2B7B50-848C-4CE4-B3B0-92E94AA18B72}"/>
              </a:ext>
            </a:extLst>
          </p:cNvPr>
          <p:cNvSpPr txBox="1"/>
          <p:nvPr/>
        </p:nvSpPr>
        <p:spPr>
          <a:xfrm>
            <a:off x="5143500" y="2705100"/>
            <a:ext cx="2540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Mario Vargas Llosa y Patricia Llosa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66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  ·  </a:t>
            </a:r>
            <a:r>
              <a:rPr lang="en-US" sz="12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esquinas (2016)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" y="2540000"/>
            <a:ext cx="54864" cy="10160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7700" y="2552700"/>
            <a:ext cx="8140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integridad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47700" y="3048000"/>
            <a:ext cx="8140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El estado corrupto destruye todo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La bondad sí puede prevalecer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>
                <a:solidFill>
                  <a:srgbClr val="1F1509"/>
                </a:solidFill>
                <a:latin typeface="Calibri"/>
              </a:rPr>
              <a:t>Lo que no te pueden quitar…</a:t>
            </a:r>
          </a:p>
          <a:p>
            <a:pPr marL="108000" indent="-108000">
              <a:buFont typeface="Arial"/>
              <a:buChar char="•"/>
            </a:pPr>
            <a:r>
              <a:rPr lang="es-ES" sz="1400" b="1" dirty="0"/>
              <a:t>El individuo derrota al mal, al estado, al colectivo — vence la llamada de la tribu. ¿Pero a qué costo?</a:t>
            </a:r>
            <a:endParaRPr lang="es-ES" sz="1400" b="1" dirty="0">
              <a:solidFill>
                <a:srgbClr val="1F1509"/>
              </a:solidFill>
              <a:latin typeface="Calibri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8F919F-D5E6-F634-6239-7F9001F3C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889000"/>
            <a:ext cx="2032000" cy="114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AFE35A-BE90-FEE3-E112-420BC02D5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800" y="889000"/>
            <a:ext cx="2032000" cy="1143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4EAD1B-60D7-657F-EE7E-9A995B2E3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0" y="889000"/>
            <a:ext cx="2032000" cy="1143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11D1229-8550-4F30-9462-E5DAE2E519F9}"/>
              </a:ext>
            </a:extLst>
          </p:cNvPr>
          <p:cNvSpPr txBox="1"/>
          <p:nvPr/>
        </p:nvSpPr>
        <p:spPr>
          <a:xfrm>
            <a:off x="279400" y="2082800"/>
            <a:ext cx="2032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Keiko Fujimori  ·  investigada por corrupción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9D7D72-4C48-49A4-B713-A1A505124342}"/>
              </a:ext>
            </a:extLst>
          </p:cNvPr>
          <p:cNvSpPr txBox="1"/>
          <p:nvPr/>
        </p:nvSpPr>
        <p:spPr>
          <a:xfrm>
            <a:off x="2463800" y="2082800"/>
            <a:ext cx="2032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US" sz="900" i="1" dirty="0">
                <a:solidFill>
                  <a:srgbClr val="6B4E35"/>
                </a:solidFill>
                <a:ea typeface="Calibri"/>
                <a:cs typeface="Calibri"/>
              </a:rPr>
              <a:t>Ollanta Humala  ·  </a:t>
            </a:r>
            <a:r>
              <a:rPr lang="en-US" sz="900" i="1" dirty="0" err="1">
                <a:solidFill>
                  <a:srgbClr val="6B4E35"/>
                </a:solidFill>
                <a:ea typeface="Calibri"/>
                <a:cs typeface="Calibri"/>
              </a:rPr>
              <a:t>procesado</a:t>
            </a:r>
            <a:r>
              <a:rPr lang="en-US" sz="900" i="1" dirty="0">
                <a:solidFill>
                  <a:srgbClr val="6B4E35"/>
                </a:solidFill>
                <a:ea typeface="Calibri"/>
                <a:cs typeface="Calibri"/>
              </a:rPr>
              <a:t> </a:t>
            </a:r>
            <a:r>
              <a:rPr lang="en-US" sz="900" i="1" dirty="0" err="1">
                <a:solidFill>
                  <a:srgbClr val="6B4E35"/>
                </a:solidFill>
                <a:ea typeface="Calibri"/>
                <a:cs typeface="Calibri"/>
              </a:rPr>
              <a:t>por</a:t>
            </a:r>
            <a:r>
              <a:rPr lang="en-US" sz="900" i="1" dirty="0">
                <a:solidFill>
                  <a:srgbClr val="6B4E35"/>
                </a:solidFill>
                <a:ea typeface="Calibri"/>
                <a:cs typeface="Calibri"/>
              </a:rPr>
              <a:t> </a:t>
            </a:r>
            <a:r>
              <a:rPr lang="en-US" sz="900" i="1" dirty="0" err="1">
                <a:solidFill>
                  <a:srgbClr val="6B4E35"/>
                </a:solidFill>
                <a:ea typeface="Calibri"/>
                <a:cs typeface="Calibri"/>
              </a:rPr>
              <a:t>lavado</a:t>
            </a:r>
            <a:endParaRPr lang="en-US" sz="900" i="1" dirty="0">
              <a:solidFill>
                <a:srgbClr val="6B4E35"/>
              </a:solidFill>
              <a:ea typeface="Calibri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8128A2-D62C-4E78-A56E-A3C0C2F39362}"/>
              </a:ext>
            </a:extLst>
          </p:cNvPr>
          <p:cNvSpPr txBox="1"/>
          <p:nvPr/>
        </p:nvSpPr>
        <p:spPr>
          <a:xfrm>
            <a:off x="4648200" y="2082800"/>
            <a:ext cx="2032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900" i="1">
                <a:solidFill>
                  <a:srgbClr val="6B4E35"/>
                </a:solidFill>
                <a:latin typeface="Calibri"/>
                <a:ea typeface="Calibri"/>
                <a:cs typeface="Calibri"/>
              </a:rPr>
              <a:t>Alejandro Toledo  ·  extraditado y condenado</a:t>
            </a:r>
            <a:endParaRPr lang="en-US" sz="900" i="1">
              <a:solidFill>
                <a:srgbClr val="6B4E35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6B81A1B-6A06-064A-E2A4-11872CF01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600" y="889000"/>
            <a:ext cx="2032000" cy="1143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A09898-2663-43D1-A313-9F3CC026CA06}"/>
              </a:ext>
            </a:extLst>
          </p:cNvPr>
          <p:cNvSpPr txBox="1"/>
          <p:nvPr/>
        </p:nvSpPr>
        <p:spPr>
          <a:xfrm>
            <a:off x="6832600" y="2082800"/>
            <a:ext cx="2032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US" sz="900" i="1" dirty="0">
                <a:solidFill>
                  <a:srgbClr val="6B4E35"/>
                </a:solidFill>
              </a:rPr>
              <a:t>Vladimiro Montesinos  ·  </a:t>
            </a:r>
            <a:r>
              <a:rPr lang="en-US" sz="900" i="1" dirty="0" err="1">
                <a:solidFill>
                  <a:srgbClr val="6B4E35"/>
                </a:solidFill>
              </a:rPr>
              <a:t>capturado</a:t>
            </a:r>
            <a:r>
              <a:rPr lang="en-US" sz="900" i="1" dirty="0">
                <a:solidFill>
                  <a:srgbClr val="6B4E35"/>
                </a:solidFill>
              </a:rPr>
              <a:t>, 2001</a:t>
            </a:r>
          </a:p>
        </p:txBody>
      </p:sp>
    </p:spTree>
    <p:extLst>
      <p:ext uri="{BB962C8B-B14F-4D97-AF65-F5344CB8AC3E}">
        <p14:creationId xmlns:p14="http://schemas.microsoft.com/office/powerpoint/2010/main" val="387361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</a:t>
            </a:r>
            <a:r>
              <a:rPr lang="en-US" sz="12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llamada de la tribu (2018)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Siete pensadores  ·  una arquitectura filosófica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146304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Vargas Llosa reconstruye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doctrina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ideológica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liberalismo a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través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sus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siete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pensadores</a:t>
            </a:r>
            <a:r>
              <a:rPr lang="en-US" sz="1150" b="1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favoritos</a:t>
            </a:r>
            <a:endParaRPr lang="en-US" sz="1150" b="1" dirty="0"/>
          </a:p>
        </p:txBody>
      </p:sp>
      <p:sp>
        <p:nvSpPr>
          <p:cNvPr id="6" name="Shape 4"/>
          <p:cNvSpPr/>
          <p:nvPr/>
        </p:nvSpPr>
        <p:spPr>
          <a:xfrm>
            <a:off x="672084" y="2377440"/>
            <a:ext cx="1051560" cy="105156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72084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Smith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89788" y="3462606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Conducto</a:t>
            </a: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moral;</a:t>
            </a:r>
          </a:p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Espectador </a:t>
            </a:r>
            <a:r>
              <a:rPr lang="en-US" sz="900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Imparcial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796796" y="2377440"/>
            <a:ext cx="1051560" cy="105156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796796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Ortega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705356" y="353872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Actitud vital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921508" y="2377440"/>
            <a:ext cx="1051560" cy="105156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921508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Hayek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830068" y="353872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 espontáneo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046220" y="2377440"/>
            <a:ext cx="1051560" cy="1051560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046220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Popper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936492" y="342900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i="1" dirty="0">
              <a:solidFill>
                <a:srgbClr val="6B4E3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 </a:t>
            </a:r>
            <a:r>
              <a:rPr lang="en-US" sz="900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abierta</a:t>
            </a: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</a:t>
            </a:r>
          </a:p>
          <a:p>
            <a:pPr marL="0" indent="0" algn="ctr">
              <a:buNone/>
            </a:pPr>
            <a:r>
              <a:rPr lang="en-US" sz="900" i="1" dirty="0" err="1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Tolerancia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170932" y="2377440"/>
            <a:ext cx="1051560" cy="1051560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170932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079492" y="353872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Coherencia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295644" y="2377440"/>
            <a:ext cx="1051560" cy="1051560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295644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Berlin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204204" y="353872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Pluralismo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7420356" y="2377440"/>
            <a:ext cx="1051560" cy="1051560"/>
          </a:xfrm>
          <a:prstGeom prst="ellipse">
            <a:avLst/>
          </a:prstGeom>
          <a:blipFill rotWithShape="1">
            <a:blip r:embed="rId9"/>
            <a:stretch>
              <a:fillRect/>
            </a:stretch>
          </a:blipFill>
          <a:ln w="19050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420356" y="203200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Revel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328916" y="3538728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Lucidez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371600" y="4434840"/>
            <a:ext cx="6400800" cy="1828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31520" y="4572000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33462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0000" dirty="0"/>
          </a:p>
        </p:txBody>
      </p:sp>
      <p:sp>
        <p:nvSpPr>
          <p:cNvPr id="3" name="Text 1"/>
          <p:cNvSpPr/>
          <p:nvPr/>
        </p:nvSpPr>
        <p:spPr>
          <a:xfrm>
            <a:off x="1371600" y="822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3BA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000" b="1" kern="0" spc="500" dirty="0" err="1">
                <a:solidFill>
                  <a:srgbClr val="3BA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doctrina</a:t>
            </a:r>
            <a:r>
              <a:rPr lang="en-US" sz="1000" b="1" kern="0" spc="500" dirty="0">
                <a:solidFill>
                  <a:srgbClr val="3BA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liberal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14400" y="1280160"/>
            <a:ext cx="7315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[El liberalismo es] una actitud ante la vida y ante la sociedad,</a:t>
            </a:r>
            <a:endParaRPr lang="es-ES" sz="2000" b="1" dirty="0"/>
          </a:p>
          <a:p>
            <a:pPr marL="0" indent="0" algn="ctr">
              <a:buNone/>
            </a:pPr>
            <a:r>
              <a:rPr lang="es-ES" sz="2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fundada en la tolerancia y el respeto, en el amor por la cultura,</a:t>
            </a:r>
            <a:endParaRPr lang="es-ES" sz="2000" b="1" dirty="0"/>
          </a:p>
          <a:p>
            <a:pPr marL="0" indent="0" algn="ctr">
              <a:buNone/>
            </a:pPr>
            <a:r>
              <a:rPr lang="es-ES" sz="2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una voluntad de coexistencia con el otro, con los otros,</a:t>
            </a:r>
            <a:endParaRPr lang="es-ES" sz="2000" b="1" dirty="0"/>
          </a:p>
          <a:p>
            <a:pPr marL="0" indent="0" algn="ctr">
              <a:buNone/>
            </a:pPr>
            <a:r>
              <a:rPr lang="es-ES" sz="2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en una defensa firme de la libertad como valor supremo.</a:t>
            </a:r>
            <a:endParaRPr lang="es-ES" sz="2000" b="1" dirty="0"/>
          </a:p>
        </p:txBody>
      </p:sp>
      <p:sp>
        <p:nvSpPr>
          <p:cNvPr id="5" name="Shape 3"/>
          <p:cNvSpPr/>
          <p:nvPr/>
        </p:nvSpPr>
        <p:spPr>
          <a:xfrm>
            <a:off x="4114800" y="4023360"/>
            <a:ext cx="91440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300" b="1" i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Mario Vargas Llosa</a:t>
            </a:r>
            <a:endParaRPr lang="es-ES" sz="1300" b="1" dirty="0"/>
          </a:p>
        </p:txBody>
      </p:sp>
      <p:sp>
        <p:nvSpPr>
          <p:cNvPr id="7" name="Text 5"/>
          <p:cNvSpPr/>
          <p:nvPr/>
        </p:nvSpPr>
        <p:spPr>
          <a:xfrm>
            <a:off x="914400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900" b="1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liberalismo como actitud vital, no como receta económica</a:t>
            </a:r>
            <a:endParaRPr lang="es-ES" sz="900" b="1" dirty="0"/>
          </a:p>
        </p:txBody>
      </p:sp>
      <p:sp>
        <p:nvSpPr>
          <p:cNvPr id="8" name="Text 6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00986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</a:t>
            </a:r>
            <a:r>
              <a:rPr lang="en-US" sz="1100" i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Definiendo el liberalismo de Vargas Llosa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7772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tolerancia </a:t>
            </a:r>
            <a:r>
              <a:rPr lang="en-US" sz="1500" i="1" dirty="0">
                <a:solidFill>
                  <a:srgbClr val="1F15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la capacidad de entender que tú puedes estar equivocado  —  y que tu adversario puede tener la razón.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657600" y="1417320"/>
            <a:ext cx="1828800" cy="1828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92608" y="1691640"/>
            <a:ext cx="2057400" cy="292608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92608" y="1691640"/>
            <a:ext cx="205740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84048" y="18745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Estado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38428" y="2258568"/>
            <a:ext cx="365760" cy="13716"/>
          </a:xfrm>
          <a:prstGeom prst="rect">
            <a:avLst/>
          </a:prstGeom>
          <a:solidFill>
            <a:srgbClr val="C97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29768" y="2459736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85216" y="240487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posible — pero fuerte y eficiente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29768" y="29718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85216" y="2916936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Funciones esenciales: defensa, justicia, orden y democracia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29768" y="3483864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85216" y="34290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Separación Iglesia / Estado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29768" y="-12700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85216" y="3941064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459736" y="1691640"/>
            <a:ext cx="2057400" cy="292608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2459736" y="1691640"/>
            <a:ext cx="205740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551176" y="18745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 Libertades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305556" y="2258568"/>
            <a:ext cx="365760" cy="13716"/>
          </a:xfrm>
          <a:prstGeom prst="rect">
            <a:avLst/>
          </a:prstGeom>
          <a:solidFill>
            <a:srgbClr val="C97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2596896" y="2459736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752344" y="240487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Expresión, prensa, culto y vocación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596896" y="29718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752344" y="2916936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Libertad sexual, cultural, social y política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2596896" y="3483864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2752344" y="34290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Protección al trabajador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596896" y="-12700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2752344" y="3941064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26864" y="1691640"/>
            <a:ext cx="2057400" cy="292608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4626864" y="1691640"/>
            <a:ext cx="205740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718304" y="18745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Igualdad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5472684" y="2258568"/>
            <a:ext cx="365760" cy="13716"/>
          </a:xfrm>
          <a:prstGeom prst="rect">
            <a:avLst/>
          </a:prstGeom>
          <a:solidFill>
            <a:srgbClr val="C97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764024" y="2459736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919472" y="240487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 de oportunidades (sobre todo en educación)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4764024" y="29718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4919472" y="2916936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 entre géneros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764024" y="3483864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919472" y="34290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Respeto a la otredad y anti-imperialismo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4764024" y="-12700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919472" y="3941064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793992" y="1691640"/>
            <a:ext cx="2057400" cy="2926080"/>
          </a:xfrm>
          <a:prstGeom prst="rect">
            <a:avLst/>
          </a:prstGeom>
          <a:solidFill>
            <a:srgbClr val="F7EFDE"/>
          </a:solidFill>
          <a:ln w="9525">
            <a:solidFill>
              <a:srgbClr val="D4C3A5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6793992" y="1691640"/>
            <a:ext cx="2057400" cy="54864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885432" y="18745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Espíritu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7639812" y="2258568"/>
            <a:ext cx="365760" cy="13716"/>
          </a:xfrm>
          <a:prstGeom prst="rect">
            <a:avLst/>
          </a:prstGeom>
          <a:solidFill>
            <a:srgbClr val="C97B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6931152" y="2459736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7086600" y="240487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Humaniza la vida y la coexistencia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6931152" y="29718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7086600" y="2916936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Discusión y debate; nunca la violencia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6931152" y="3483864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7086600" y="34290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Conducta moral guiada por la conciencia individual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6931152" y="-1270000"/>
            <a:ext cx="82296" cy="82296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7086600" y="3941064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46595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1 DE 7  ·  </a:t>
            </a:r>
            <a:r>
              <a:rPr lang="en-US" sz="9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1723 – 1790</a:t>
            </a:r>
            <a:endParaRPr lang="en-US" sz="900" b="1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smith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39" y="1439708"/>
            <a:ext cx="2743200" cy="224122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Adam Smith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8222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Escocia  ·  Filósofo moral y economista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Smith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90188" y="1317567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conciencia moral como cimiento del individuo libre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686556" y="1981081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749040" y="201168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927348" y="2481368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PE" sz="1050" b="1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Publicó</a:t>
            </a:r>
            <a:r>
              <a:rPr lang="es-PE" sz="1050" b="1" i="1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teoría de los sentimientos morales </a:t>
            </a:r>
            <a:r>
              <a:rPr lang="es-PE" sz="1050" b="1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(1759) y</a:t>
            </a:r>
            <a:r>
              <a:rPr lang="es-PE" sz="1050" b="1" i="1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riqueza de las naciones </a:t>
            </a:r>
            <a:r>
              <a:rPr lang="es-PE" sz="1050" b="1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(1776)</a:t>
            </a:r>
          </a:p>
          <a:p>
            <a:pPr marL="0" indent="0">
              <a:buNone/>
            </a:pPr>
            <a:endParaRPr lang="es-PE" sz="1050" b="1" noProof="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“espectador imparcial”</a:t>
            </a:r>
          </a:p>
          <a:p>
            <a:endParaRPr lang="es-PE" sz="1050" noProof="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</a:t>
            </a:r>
            <a:r>
              <a:rPr lang="es-PE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conducto</a:t>
            </a:r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moral”</a:t>
            </a:r>
          </a:p>
          <a:p>
            <a:endParaRPr lang="es-PE" sz="1050" i="1" noProof="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Libertad económica</a:t>
            </a:r>
            <a:r>
              <a:rPr lang="es-PE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proviene de </a:t>
            </a:r>
            <a:r>
              <a:rPr lang="es-PE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libres </a:t>
            </a:r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individuos.</a:t>
            </a:r>
          </a:p>
          <a:p>
            <a:endParaRPr lang="es-PE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PE" sz="1050" noProof="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 abierto con mínima intervención del estado </a:t>
            </a:r>
          </a:p>
          <a:p>
            <a:endParaRPr lang="es-PE" sz="1050" i="1" noProof="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927348" y="4160520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 err="1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</a:t>
            </a: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</a:t>
            </a:r>
            <a:r>
              <a:rPr lang="es-ES" sz="1000" dirty="0"/>
              <a:t> La tendencia humana a admirar a los ricos puede corromper los sentimientos morales</a:t>
            </a:r>
          </a:p>
          <a:p>
            <a:r>
              <a:rPr lang="es-ES" sz="1000" dirty="0"/>
              <a:t>          </a:t>
            </a:r>
          </a:p>
          <a:p>
            <a:r>
              <a:rPr lang="es-ES" sz="1000" dirty="0"/>
              <a:t>                Algunos han citado Smith y sus teorías para permitir sistemas codiciosos.</a:t>
            </a:r>
          </a:p>
          <a:p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BBC4A7-F8CD-F37A-D05A-A11ED4732BAC}"/>
              </a:ext>
            </a:extLst>
          </p:cNvPr>
          <p:cNvSpPr txBox="1"/>
          <p:nvPr/>
        </p:nvSpPr>
        <p:spPr>
          <a:xfrm>
            <a:off x="786386" y="373206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8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1723 – 1790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99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2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1883 – 1955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orteg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9774" y="914400"/>
            <a:ext cx="1980930" cy="3291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José Ortega y Gasset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España  ·  Filósofo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Ortega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liberalismo no es receta económica — es actitud vital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749040" y="201168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813048" y="2694940"/>
            <a:ext cx="53309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050" i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deshumanización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050" i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y </a:t>
            </a:r>
            <a:r>
              <a:rPr lang="en-US" sz="1050" i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otros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ensayos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50" i="1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estética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(1925) y 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rebelión de las masas 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(1929) </a:t>
            </a: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hombre-masa vs. hombre </a:t>
            </a:r>
            <a:r>
              <a:rPr lang="en-US" sz="1050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selecto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EEUU y “Paraiso de las </a:t>
            </a:r>
            <a:r>
              <a:rPr lang="en-US" sz="1050" dirty="0" err="1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masas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Democracia liberal con tolerancia y respeto por una pluralidad de opiniones y crítica</a:t>
            </a: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749040" y="44577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5257800" cy="1046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</a:t>
            </a:r>
            <a:r>
              <a:rPr lang="es-PE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Elitista; se equivocó sobre los futuros de Europa y EE. UU.; no defendió el libre mercado; y nunca denunció a Franco ni al fascismo.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7C9D9F15-0411-4BC5-8F7B-D782C1F54771}"/>
              </a:ext>
            </a:extLst>
          </p:cNvPr>
          <p:cNvSpPr txBox="1"/>
          <p:nvPr/>
        </p:nvSpPr>
        <p:spPr>
          <a:xfrm>
            <a:off x="774700" y="3746500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1883 – 1955</a:t>
            </a:r>
          </a:p>
        </p:txBody>
      </p:sp>
    </p:spTree>
    <p:extLst>
      <p:ext uri="{BB962C8B-B14F-4D97-AF65-F5344CB8AC3E}">
        <p14:creationId xmlns:p14="http://schemas.microsoft.com/office/powerpoint/2010/main" val="218778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3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1899 – 1992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hayek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39" y="1188720"/>
            <a:ext cx="2743200" cy="2743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Friedrich von Hayek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Austria-Gran Bretaña  ·  Economista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Hayek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orden espontáneo vence a la planificación central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657600" y="224028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Camino de servidumbre 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(1944) y </a:t>
            </a:r>
            <a:r>
              <a:rPr lang="es-ES" sz="1050" i="1" dirty="0"/>
              <a:t>Los fundamentos de la libertad</a:t>
            </a:r>
            <a:r>
              <a:rPr lang="es-ES" sz="1050" dirty="0"/>
              <a:t> (1960)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Colectivismo vs "órdenes espontáneos"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Mercantilismo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Rechazo total a la intervención estatal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s-E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no soy conservador?</a:t>
            </a:r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</a:t>
            </a:r>
            <a:r>
              <a:rPr lang="es-PE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Apoyó la dictadura de Pinochet; no explora la corrupción; para algunos, el “imperio de la ley” es en sí mismo una forma de planificación; y el éxito de los países escandinavos refuta su tesis absoluta.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6C45FC31-060A-4D80-9DA7-55128A4BBFC1}"/>
              </a:ext>
            </a:extLst>
          </p:cNvPr>
          <p:cNvSpPr txBox="1"/>
          <p:nvPr/>
        </p:nvSpPr>
        <p:spPr>
          <a:xfrm>
            <a:off x="1188720" y="3859530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1899 – 1992</a:t>
            </a:r>
          </a:p>
        </p:txBody>
      </p:sp>
    </p:spTree>
    <p:extLst>
      <p:ext uri="{BB962C8B-B14F-4D97-AF65-F5344CB8AC3E}">
        <p14:creationId xmlns:p14="http://schemas.microsoft.com/office/powerpoint/2010/main" val="4150240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4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1902 – 1994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6" name="Image 0" descr="images/popper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3750" y="1371600"/>
            <a:ext cx="2292246" cy="22533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Karl Popper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Austria-Gran Bretaña  ·  Filósofo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Popper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sociedad abierta frente a todas sus tentaciones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903785" y="228600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</a:t>
            </a:r>
            <a:r>
              <a:rPr lang="en-U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sociedad abierta y sus enemigos </a:t>
            </a:r>
            <a:r>
              <a:rPr lang="en-U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(1945)</a:t>
            </a:r>
          </a:p>
          <a:p>
            <a:pPr marL="0" indent="0">
              <a:buNone/>
            </a:pPr>
            <a:endParaRPr lang="en-US" sz="1050" dirty="0"/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gradual </a:t>
            </a:r>
          </a:p>
          <a:p>
            <a:pPr marL="228600" indent="-228600">
              <a:buFont typeface="Arial"/>
              <a:buChar char="•"/>
            </a:pPr>
            <a:endParaRPr lang="es-E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 al historicismo</a:t>
            </a:r>
          </a:p>
          <a:p>
            <a:pPr marL="228600" indent="-228600">
              <a:buFont typeface="Arial"/>
              <a:buChar char="•"/>
            </a:pPr>
            <a:endParaRPr lang="es-E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Debate libre y crítica permanente</a:t>
            </a:r>
          </a:p>
          <a:p>
            <a:pPr marL="228600" indent="-228600">
              <a:buFont typeface="Arial"/>
              <a:buChar char="•"/>
            </a:pPr>
            <a:endParaRPr lang="es-E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Instituciones reformables y responsables</a:t>
            </a:r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“</a:t>
            </a:r>
            <a:r>
              <a:rPr lang="es-PE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Satánicamente arrogante y lleno de resentimiento”; en su crítica a Platón y a Hegel,  “</a:t>
            </a:r>
            <a:r>
              <a:rPr lang="es-ES" sz="1000" dirty="0"/>
              <a:t>un lenguaje pomposo que no dice nada”</a:t>
            </a:r>
            <a:r>
              <a:rPr lang="es-PE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y hay democracias que no lograron reformarse a sí mismas.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BAE513B3-2F66-4EF6-AA07-DAAE5C4FEFEC}"/>
              </a:ext>
            </a:extLst>
          </p:cNvPr>
          <p:cNvSpPr txBox="1"/>
          <p:nvPr/>
        </p:nvSpPr>
        <p:spPr>
          <a:xfrm>
            <a:off x="1280160" y="3859530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1902 – 1994</a:t>
            </a:r>
          </a:p>
        </p:txBody>
      </p:sp>
    </p:spTree>
    <p:extLst>
      <p:ext uri="{BB962C8B-B14F-4D97-AF65-F5344CB8AC3E}">
        <p14:creationId xmlns:p14="http://schemas.microsoft.com/office/powerpoint/2010/main" val="3278616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5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1905 – 1983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ar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44" y="1041400"/>
            <a:ext cx="2034591" cy="2540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Raymond Aron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Francia  ·  Sociólogo y periodista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Aron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coherencia intelectual como virtud solitaria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749040" y="224028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Antiimperialista sin concesiones (independencia de Argelia)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negó a marchar en las calles del Mayo del 68 en París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Advirtió que la derrota del comunismo no significaba la victoria definitiva de la democracia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niveles de vida más altos del mundo van de la mano con la democracia política y una economía relativamente libre</a:t>
            </a:r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</a:t>
            </a:r>
            <a:r>
              <a:rPr lang="es-ES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prestó atención a América Latina, Asia ni África; su mirada se limitó casi por completo al mundo occidental. Podía permitirse la coherencia desde París: para los intelectuales de Cuba, la URSS u otros regímenes, pensar con la misma libertad era mucho más peligroso.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460B17EA-B9A8-41F5-A4E6-B6F86874A987}"/>
              </a:ext>
            </a:extLst>
          </p:cNvPr>
          <p:cNvSpPr txBox="1"/>
          <p:nvPr/>
        </p:nvSpPr>
        <p:spPr>
          <a:xfrm>
            <a:off x="1143000" y="3648765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1905 – 1983</a:t>
            </a:r>
          </a:p>
        </p:txBody>
      </p:sp>
    </p:spTree>
    <p:extLst>
      <p:ext uri="{BB962C8B-B14F-4D97-AF65-F5344CB8AC3E}">
        <p14:creationId xmlns:p14="http://schemas.microsoft.com/office/powerpoint/2010/main" val="23680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6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1909 – 1997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berli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4596" y="1041400"/>
            <a:ext cx="1911287" cy="2540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Berlin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Letonia-Gran Bretaña  ·  Filósofo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Berlin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zorro sabe muchas cosas; el erizo sabe una grande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749040" y="224028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Dedicó su vida a estudiar al enemigo del liberalismo (Marx, De Maistre, Hamann) para desarmarlo desde dentro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Erizos vs. zorros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Verdades contradictorias pueden coexistir: libertad e igualdad, justicia y piedad no siempre se reconcilian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individuos importan en la historia: no son las fuerzas impersonales sino las decisiones de personas concretas las que marcan el rumbo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Tolerancia, legalidad, soberanía, derechos humanos, pluralismo</a:t>
            </a:r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</a:t>
            </a:r>
            <a:r>
              <a:rPr lang="es-ES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criticó el colonialismo británico; el pluralismo, llevado al terreno del gobierno, se vuelve una pesadilla;  la propia distinción erizo vs. zorro, en cierto modo, es una idea de erizo.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E252A247-8F25-4D3A-95BB-95A335CFD2E8}"/>
              </a:ext>
            </a:extLst>
          </p:cNvPr>
          <p:cNvSpPr txBox="1"/>
          <p:nvPr/>
        </p:nvSpPr>
        <p:spPr>
          <a:xfrm>
            <a:off x="1280160" y="3648544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1909 – 1997</a:t>
            </a:r>
          </a:p>
        </p:txBody>
      </p:sp>
    </p:spTree>
    <p:extLst>
      <p:ext uri="{BB962C8B-B14F-4D97-AF65-F5344CB8AC3E}">
        <p14:creationId xmlns:p14="http://schemas.microsoft.com/office/powerpoint/2010/main" val="92159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E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III  ·  PENSADOR 7 DE 7  ·  </a:t>
            </a: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1924 – 2006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822960"/>
            <a:ext cx="2926080" cy="3474720"/>
          </a:xfrm>
          <a:prstGeom prst="rect">
            <a:avLst/>
          </a:prstGeom>
          <a:solidFill>
            <a:srgbClr val="8B3A2F"/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2743200" cy="3291840"/>
          </a:xfrm>
          <a:prstGeom prst="rect">
            <a:avLst/>
          </a:prstGeom>
          <a:solidFill>
            <a:srgbClr val="3D281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mages/reve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5332" y="1041400"/>
            <a:ext cx="1669814" cy="2540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3891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Jean-François Revel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46634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Francia  ·  Filósofo y periodista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02920" cy="502920"/>
          </a:xfrm>
          <a:prstGeom prst="ellipse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749040" y="9326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28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89120" y="868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3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Revel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7490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7B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traición de los intelectuales y el coraje de la verdad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749040" y="1920240"/>
            <a:ext cx="73152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749040" y="224028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Denunció la </a:t>
            </a:r>
            <a:r>
              <a:rPr lang="es-ES" sz="1050" i="1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“ceguera voluntaria” </a:t>
            </a: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los intelectuales frente al totalitarismo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verdadera amenaza al socialismo democrático fue el comunismo, no el capitalismo</a:t>
            </a:r>
          </a:p>
          <a:p>
            <a:pPr marL="228600" indent="-228600">
              <a:buFont typeface="Arial"/>
              <a:buChar char="•"/>
            </a:pPr>
            <a:r>
              <a:rPr lang="es-ES" sz="105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democracia funciona en el largo plazo</a:t>
            </a:r>
          </a:p>
          <a:p>
            <a:pPr marL="228600" indent="-228600">
              <a:buFont typeface="Arial"/>
              <a:buChar char="•"/>
            </a:pPr>
            <a:r>
              <a:rPr lang="en-US" sz="1050" dirty="0" err="1"/>
              <a:t>trahison</a:t>
            </a:r>
            <a:r>
              <a:rPr lang="en-US" sz="1050" dirty="0"/>
              <a:t> des </a:t>
            </a:r>
            <a:r>
              <a:rPr lang="en-US" sz="1050" dirty="0" err="1"/>
              <a:t>clercs</a:t>
            </a:r>
            <a:endParaRPr lang="es-ES" sz="1050" dirty="0">
              <a:solidFill>
                <a:srgbClr val="1F150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749040" y="4114800"/>
            <a:ext cx="36576" cy="68580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886200" y="4096512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Crítica: </a:t>
            </a:r>
            <a:r>
              <a:rPr lang="es-ES" sz="1000" dirty="0">
                <a:solidFill>
                  <a:srgbClr val="1F15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Concentró su denuncia en la izquierda, pero el antiimperialismo y la retórica antiamericana también tienen versiones de derecha —nacionalistas, conservadoras, religiosas— que Revel apenas examinó.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4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21" name="Lifespan">
            <a:extLst>
              <a:ext uri="{FF2B5EF4-FFF2-40B4-BE49-F238E27FC236}">
                <a16:creationId xmlns:a16="http://schemas.microsoft.com/office/drawing/2014/main" id="{DC31B667-75FA-457A-AEA3-2EB70634760C}"/>
              </a:ext>
            </a:extLst>
          </p:cNvPr>
          <p:cNvSpPr txBox="1"/>
          <p:nvPr/>
        </p:nvSpPr>
        <p:spPr>
          <a:xfrm>
            <a:off x="1188720" y="3694043"/>
            <a:ext cx="2286000" cy="3683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1924 – 2006</a:t>
            </a:r>
          </a:p>
        </p:txBody>
      </p:sp>
    </p:spTree>
    <p:extLst>
      <p:ext uri="{BB962C8B-B14F-4D97-AF65-F5344CB8AC3E}">
        <p14:creationId xmlns:p14="http://schemas.microsoft.com/office/powerpoint/2010/main" val="2759687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C2074A-8F48-A9A9-F4A8-89B79C1143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6" r="3551" b="1"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redit">
            <a:extLst>
              <a:ext uri="{FF2B5EF4-FFF2-40B4-BE49-F238E27FC236}">
                <a16:creationId xmlns:a16="http://schemas.microsoft.com/office/drawing/2014/main" id="{D0F0DA38-E268-4344-9BA2-553F7FC805E8}"/>
              </a:ext>
            </a:extLst>
          </p:cNvPr>
          <p:cNvSpPr txBox="1"/>
          <p:nvPr/>
        </p:nvSpPr>
        <p:spPr>
          <a:xfrm>
            <a:off x="6858000" y="4927600"/>
            <a:ext cx="2222500" cy="177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900" i="1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Arte: Fotis Varthis</a:t>
            </a:r>
          </a:p>
        </p:txBody>
      </p:sp>
      <p:sp>
        <p:nvSpPr>
          <p:cNvPr id="4" name="Credit">
            <a:extLst>
              <a:ext uri="{FF2B5EF4-FFF2-40B4-BE49-F238E27FC236}">
                <a16:creationId xmlns:a16="http://schemas.microsoft.com/office/drawing/2014/main" id="{D066CF9D-2B4A-48C3-8CC3-9E94FA3E1F67}"/>
              </a:ext>
            </a:extLst>
          </p:cNvPr>
          <p:cNvSpPr txBox="1"/>
          <p:nvPr/>
        </p:nvSpPr>
        <p:spPr>
          <a:xfrm>
            <a:off x="6858000" y="4927600"/>
            <a:ext cx="2222500" cy="177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900" i="1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Arte: Fotis Varthis</a:t>
            </a:r>
          </a:p>
        </p:txBody>
      </p:sp>
    </p:spTree>
    <p:extLst>
      <p:ext uri="{BB962C8B-B14F-4D97-AF65-F5344CB8AC3E}">
        <p14:creationId xmlns:p14="http://schemas.microsoft.com/office/powerpoint/2010/main" val="17934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600" dirty="0">
                <a:solidFill>
                  <a:srgbClr val="1E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una contradicción  —  un arco coherente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645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literatura es </a:t>
            </a:r>
            <a:r>
              <a:rPr lang="en-US" sz="1300" i="1" dirty="0" err="1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fuego</a:t>
            </a:r>
            <a:r>
              <a:rPr lang="en-US" sz="1300" i="1" dirty="0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; y </a:t>
            </a:r>
            <a:r>
              <a:rPr lang="en-US" sz="1300" i="1" dirty="0" err="1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sigue</a:t>
            </a:r>
            <a:r>
              <a:rPr lang="en-US" sz="1300" i="1" dirty="0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300" i="1" dirty="0" err="1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quemando</a:t>
            </a:r>
            <a:r>
              <a:rPr lang="en-US" sz="1300" i="1" dirty="0">
                <a:solidFill>
                  <a:srgbClr val="3BA5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423160"/>
            <a:ext cx="2560320" cy="1554480"/>
          </a:xfrm>
          <a:prstGeom prst="rect">
            <a:avLst/>
          </a:prstGeom>
          <a:solidFill>
            <a:srgbClr val="FFFFFF">
              <a:alpha val="8000"/>
            </a:srgbClr>
          </a:solidFill>
          <a:ln w="9525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25603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crítica del poder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3429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sistema destruye la individualidad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91840" y="2423160"/>
            <a:ext cx="2560320" cy="1554480"/>
          </a:xfrm>
          <a:prstGeom prst="rect">
            <a:avLst/>
          </a:prstGeom>
          <a:solidFill>
            <a:srgbClr val="FFFFFF">
              <a:alpha val="8000"/>
            </a:srgbClr>
          </a:solidFill>
          <a:ln w="9525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291840" y="25603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2016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42900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denuncia liberal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74720" y="3429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individuo resiste y a veces triunfa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080760" y="2423160"/>
            <a:ext cx="2560320" cy="1554480"/>
          </a:xfrm>
          <a:prstGeom prst="rect">
            <a:avLst/>
          </a:prstGeom>
          <a:solidFill>
            <a:srgbClr val="FFFFFF">
              <a:alpha val="8000"/>
            </a:srgbClr>
          </a:solidFill>
          <a:ln w="9525">
            <a:solidFill>
              <a:srgbClr val="1E7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80760" y="25603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2018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21792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convicción filosófica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63640" y="34290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libertad es el valor supremo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828800" y="4343400"/>
            <a:ext cx="5486400" cy="18288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31520" y="44805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D28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0" b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0000" dirty="0"/>
          </a:p>
        </p:txBody>
      </p:sp>
      <p:sp>
        <p:nvSpPr>
          <p:cNvPr id="3" name="Text 1"/>
          <p:cNvSpPr/>
          <p:nvPr/>
        </p:nvSpPr>
        <p:spPr>
          <a:xfrm>
            <a:off x="1371600" y="822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000" b="1" kern="0" spc="500" dirty="0">
                <a:solidFill>
                  <a:srgbClr val="3BA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EPÍLOGO  ·  ¿QUÉ ES SER UN LIBERAL?</a:t>
            </a:r>
            <a:endParaRPr lang="es-ES" sz="1000" dirty="0"/>
          </a:p>
        </p:txBody>
      </p:sp>
      <p:sp>
        <p:nvSpPr>
          <p:cNvPr id="4" name="Text 2"/>
          <p:cNvSpPr/>
          <p:nvPr/>
        </p:nvSpPr>
        <p:spPr>
          <a:xfrm>
            <a:off x="914400" y="1280160"/>
            <a:ext cx="7315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dictadores, aunque nos cueste admitirlo, a veces son populares. La democracia se enfrenta a raíces profundas; las tradiciones no mueren fácilmente.</a:t>
            </a:r>
            <a:endParaRPr lang="es-ES" sz="1800" dirty="0"/>
          </a:p>
          <a:p>
            <a:pPr marL="0" indent="0" algn="ctr">
              <a:buNone/>
            </a:pPr>
            <a:endParaRPr lang="es-ES" sz="1000" dirty="0"/>
          </a:p>
          <a:p>
            <a:pPr marL="0" indent="0" algn="ctr">
              <a:buNone/>
            </a:pPr>
            <a:r>
              <a:rPr lang="es-E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Debajo de la humanidad hay un salvaje — allí está la tribu. La barbarie es la tribu detrás de todo.</a:t>
            </a:r>
            <a:endParaRPr lang="es-ES" sz="1800" dirty="0"/>
          </a:p>
        </p:txBody>
      </p:sp>
      <p:sp>
        <p:nvSpPr>
          <p:cNvPr id="5" name="Shape 3"/>
          <p:cNvSpPr/>
          <p:nvPr/>
        </p:nvSpPr>
        <p:spPr>
          <a:xfrm>
            <a:off x="4114800" y="4023360"/>
            <a:ext cx="914400" cy="22860"/>
          </a:xfrm>
          <a:prstGeom prst="rect">
            <a:avLst/>
          </a:prstGeom>
          <a:solidFill>
            <a:srgbClr val="1E7A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300" i="1" dirty="0">
                <a:solidFill>
                  <a:srgbClr val="1E7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Mario Vargas Llosa, «¿Qué es ser un liberal?»</a:t>
            </a:r>
            <a:endParaRPr lang="es-E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otra mirada  ·  conferencia en Chile, 2017</a:t>
            </a:r>
            <a:endParaRPr lang="es-ES" sz="900" dirty="0"/>
          </a:p>
        </p:txBody>
      </p:sp>
      <p:sp>
        <p:nvSpPr>
          <p:cNvPr id="8" name="Text 6"/>
          <p:cNvSpPr/>
          <p:nvPr/>
        </p:nvSpPr>
        <p:spPr>
          <a:xfrm>
            <a:off x="8686800" y="4846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C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5790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CECD8EB-D8A2-4CE5-87A1-769F9C864AA9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6bbf68c6-0b2a-483c-b1e9-2497fa81cb5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2264</Words>
  <Application>Microsoft Office PowerPoint</Application>
  <PresentationFormat>On-screen Show (16:9)</PresentationFormat>
  <Paragraphs>349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Defensa de Tesis — Vargas Llosa</dc:title>
  <dc:subject>PptxGenJS Presentation</dc:subject>
  <dc:creator>Jason Bradley Williamson</dc:creator>
  <cp:lastModifiedBy>Jason Williamson</cp:lastModifiedBy>
  <cp:revision>9</cp:revision>
  <dcterms:created xsi:type="dcterms:W3CDTF">2026-04-20T01:55:32Z</dcterms:created>
  <dcterms:modified xsi:type="dcterms:W3CDTF">2026-08-27T20:29:10Z</dcterms:modified>
</cp:coreProperties>
</file>